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02" r:id="rId4"/>
    <p:sldMasterId id="2147483674" r:id="rId5"/>
  </p:sldMasterIdLst>
  <p:notesMasterIdLst>
    <p:notesMasterId r:id="rId13"/>
  </p:notesMasterIdLst>
  <p:handoutMasterIdLst>
    <p:handoutMasterId r:id="rId14"/>
  </p:handoutMasterIdLst>
  <p:sldIdLst>
    <p:sldId id="257" r:id="rId6"/>
    <p:sldId id="279" r:id="rId7"/>
    <p:sldId id="282" r:id="rId8"/>
    <p:sldId id="285" r:id="rId9"/>
    <p:sldId id="283" r:id="rId10"/>
    <p:sldId id="284" r:id="rId11"/>
    <p:sldId id="280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99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8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5B0F9-DB62-4D75-8ACE-C90F34E02583}" type="datetimeFigureOut">
              <a:rPr lang="cs-CZ" smtClean="0"/>
              <a:t>31.07.2017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5796-FE50-4B0D-8A79-AB969454B2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6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9557-48BE-4BDE-8B43-4D07217356CE}" type="datetimeFigureOut">
              <a:rPr lang="cs-CZ" smtClean="0"/>
              <a:t>31.07.2017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23574-F750-4F62-83F2-A0BDD15A70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17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00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38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70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lide 1 prezentují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5958" y="1429102"/>
            <a:ext cx="5307842" cy="342345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45958" y="719300"/>
            <a:ext cx="4695842" cy="5112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40600" y="719300"/>
            <a:ext cx="612000" cy="511175"/>
          </a:xfrm>
          <a:prstGeom prst="rect">
            <a:avLst/>
          </a:prstGeom>
        </p:spPr>
        <p:txBody>
          <a:bodyPr wrap="none" anchor="t" anchorCtr="0"/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09/09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3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 bez podtitu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00" y="2854800"/>
            <a:ext cx="10512000" cy="2376000"/>
          </a:xfrm>
        </p:spPr>
        <p:txBody>
          <a:bodyPr anchor="b"/>
          <a:lstStyle>
            <a:lvl1pPr>
              <a:defRPr sz="4800">
                <a:solidFill>
                  <a:srgbClr val="4C4C4C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731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78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713559" y="4631330"/>
            <a:ext cx="4764882" cy="216000"/>
          </a:xfrm>
          <a:prstGeom prst="rect">
            <a:avLst/>
          </a:prstGeom>
        </p:spPr>
        <p:txBody>
          <a:bodyPr tIns="0" bIns="0" anchor="b" anchorCtr="1"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3713559" y="4847330"/>
            <a:ext cx="4764882" cy="216000"/>
          </a:xfrm>
          <a:prstGeom prst="rect">
            <a:avLst/>
          </a:prstGeom>
        </p:spPr>
        <p:txBody>
          <a:bodyPr tIns="0" bIns="0" anchor="t" anchorCtr="1"/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cs-CZ" dirty="0"/>
              <a:t>funkce / divize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3713559" y="5207000"/>
            <a:ext cx="4764882" cy="438604"/>
          </a:xfrm>
          <a:prstGeom prst="rect">
            <a:avLst/>
          </a:prstGeom>
        </p:spPr>
        <p:txBody>
          <a:bodyPr tIns="0" bIns="0" anchor="t" anchorCtr="1"/>
          <a:lstStyle>
            <a:lvl1pPr marL="0" indent="0" algn="ctr">
              <a:spcBef>
                <a:spcPts val="0"/>
              </a:spcBef>
              <a:buNone/>
              <a:defRPr sz="1500" baseline="0">
                <a:solidFill>
                  <a:srgbClr val="4C4C4C"/>
                </a:solidFill>
                <a:latin typeface="+mj-lt"/>
              </a:defRPr>
            </a:lvl1pPr>
          </a:lstStyle>
          <a:p>
            <a:pPr lvl="0"/>
            <a:r>
              <a:rPr lang="cs-CZ" altLang="cs-CZ" sz="1500" dirty="0">
                <a:solidFill>
                  <a:srgbClr val="4C4C4C"/>
                </a:solidFill>
              </a:rPr>
              <a:t>+420 724134844</a:t>
            </a:r>
          </a:p>
          <a:p>
            <a:pPr lvl="0"/>
            <a:r>
              <a:rPr lang="cs-CZ" altLang="cs-CZ" sz="1500" dirty="0">
                <a:solidFill>
                  <a:srgbClr val="4C4C4C"/>
                </a:solidFill>
              </a:rPr>
              <a:t>jmeno.prijmeni@autocont.cz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4199330"/>
            <a:ext cx="5400000" cy="216000"/>
          </a:xfrm>
          <a:prstGeom prst="rect">
            <a:avLst/>
          </a:prstGeom>
        </p:spPr>
        <p:txBody>
          <a:bodyPr tIns="0" bIns="0" anchor="b" anchorCtr="1"/>
          <a:lstStyle>
            <a:lvl1pPr marL="0" marR="0" indent="0" algn="ct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7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kumimoji="0" lang="cs-CZ" altLang="cs-CZ" sz="1200" b="0" i="0" u="none" strike="noStrike" kern="1200" cap="none" spc="0" normalizeH="0" baseline="0" noProof="0">
                <a:solidFill>
                  <a:srgbClr val="4C4C4C"/>
                </a:solidFill>
                <a:effectLst/>
                <a:uLnTx/>
                <a:uFillTx/>
                <a:latin typeface="+mj-lt"/>
                <a:ea typeface="SimSun"/>
              </a:defRPr>
            </a:lvl1pPr>
          </a:lstStyle>
          <a:p>
            <a:pPr marL="0" marR="0" lvl="0" indent="0" algn="ct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7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AutoCont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 CZ a.s.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/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 Hornopolní 3322/34 702 00 Ostrava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/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 www.autocont.cz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3874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ajd beze jmé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9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lide 1 prezentují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5958" y="1429102"/>
            <a:ext cx="5307842" cy="3423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45958" y="719300"/>
            <a:ext cx="4695842" cy="5112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40600" y="719300"/>
            <a:ext cx="612000" cy="511175"/>
          </a:xfrm>
          <a:prstGeom prst="rect">
            <a:avLst/>
          </a:prstGeom>
        </p:spPr>
        <p:txBody>
          <a:bodyPr wrap="none" anchor="t" anchorCtr="0"/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09/09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5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4000" y="2772000"/>
            <a:ext cx="10512000" cy="1728000"/>
          </a:xfrm>
        </p:spPr>
        <p:txBody>
          <a:bodyPr anchor="ctr" anchorCtr="0">
            <a:normAutofit/>
          </a:bodyPr>
          <a:lstStyle>
            <a:lvl1pPr marL="0" indent="-360000" algn="l">
              <a:buClr>
                <a:srgbClr val="FF0000"/>
              </a:buClr>
              <a:buFont typeface="Calibri" panose="020F0502020204030204" pitchFamily="34" charset="0"/>
              <a:buChar char="/"/>
              <a:defRPr sz="4800">
                <a:solidFill>
                  <a:srgbClr val="4C4C4C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6719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82163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58407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64772" y="1825625"/>
            <a:ext cx="4934991" cy="43513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521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5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lajd více prezentují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5958" y="2633132"/>
            <a:ext cx="5307842" cy="221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cs-CZ" sz="3600">
                <a:solidFill>
                  <a:srgbClr val="4C4C4C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22066" y="1230475"/>
            <a:ext cx="4130533" cy="4680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40600" y="719300"/>
            <a:ext cx="612000" cy="511175"/>
          </a:xfrm>
          <a:prstGeom prst="rect">
            <a:avLst/>
          </a:prstGeom>
        </p:spPr>
        <p:txBody>
          <a:bodyPr wrap="none" anchor="t" anchorCtr="0"/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09/09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7222066" y="1697133"/>
            <a:ext cx="4130533" cy="4680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7222065" y="2165133"/>
            <a:ext cx="4130533" cy="4680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2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000" y="1224000"/>
            <a:ext cx="10362800" cy="4788000"/>
          </a:xfrm>
        </p:spPr>
        <p:txBody>
          <a:bodyPr vert="horz" lIns="91440" tIns="45720" rIns="91440" bIns="45720" rtlCol="0">
            <a:normAutofit/>
          </a:bodyPr>
          <a:lstStyle>
            <a:lvl1pPr marL="288000"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5693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000" y="1224000"/>
            <a:ext cx="6779813" cy="4788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843838" y="1044575"/>
            <a:ext cx="3382962" cy="507244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47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0562" y="1224000"/>
            <a:ext cx="6875437" cy="4788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864000" y="1044575"/>
            <a:ext cx="3397250" cy="509346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9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64000" y="1224000"/>
            <a:ext cx="5164267" cy="4788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24000"/>
            <a:ext cx="5054600" cy="47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48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3999" y="1224000"/>
            <a:ext cx="5113468" cy="8239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63999" y="2088001"/>
            <a:ext cx="5113468" cy="3924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04467" y="1224000"/>
            <a:ext cx="5122333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04467" y="2088001"/>
            <a:ext cx="5122333" cy="3924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64000" y="171450"/>
            <a:ext cx="10362800" cy="7645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1537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59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00" y="2854800"/>
            <a:ext cx="10379733" cy="2376000"/>
          </a:xfrm>
        </p:spPr>
        <p:txBody>
          <a:bodyPr anchor="b"/>
          <a:lstStyle>
            <a:lvl1pPr>
              <a:defRPr sz="4800">
                <a:solidFill>
                  <a:srgbClr val="4C4C4C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5230800"/>
            <a:ext cx="10379733" cy="75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34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w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w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16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45958" y="1429101"/>
            <a:ext cx="5307842" cy="34953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7" algn="l"/>
                <a:tab pos="8534400" algn="l"/>
                <a:tab pos="8983663" algn="l"/>
              </a:tabLst>
            </a:pPr>
            <a:r>
              <a:rPr lang="cs-CZ" altLang="cs-CZ" sz="3600" dirty="0">
                <a:solidFill>
                  <a:srgbClr val="4C4C4C"/>
                </a:solidFill>
              </a:rPr>
              <a:t>Název </a:t>
            </a:r>
            <a:r>
              <a:rPr lang="cs-CZ" altLang="cs-CZ" sz="3600" dirty="0" err="1">
                <a:solidFill>
                  <a:srgbClr val="4C4C4C"/>
                </a:solidFill>
              </a:rPr>
              <a:t>Calibri</a:t>
            </a:r>
            <a:r>
              <a:rPr lang="cs-CZ" altLang="cs-CZ" sz="3600" dirty="0">
                <a:solidFill>
                  <a:srgbClr val="4C4C4C"/>
                </a:solidFill>
              </a:rPr>
              <a:t> normal36</a:t>
            </a:r>
            <a:endParaRPr lang="cs-CZ" altLang="cs-CZ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6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5" r:id="rId2"/>
  </p:sldLayoutIdLst>
  <p:txStyles>
    <p:titleStyle>
      <a:lvl1pPr algn="r" defTabSz="914400" rtl="0" eaLnBrk="1" latinLnBrk="0" hangingPunct="1">
        <a:lnSpc>
          <a:spcPct val="84000"/>
        </a:lnSpc>
        <a:spcBef>
          <a:spcPct val="0"/>
        </a:spcBef>
        <a:buNone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7" algn="l"/>
          <a:tab pos="8534400" algn="l"/>
          <a:tab pos="8983663" algn="l"/>
        </a:tabLs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86960" cy="6846401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64000" y="171450"/>
            <a:ext cx="10362800" cy="76455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1224000"/>
            <a:ext cx="10362800" cy="44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5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0" r:id="rId2"/>
    <p:sldLayoutId id="2147483701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rgbClr val="FF0000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Font typeface="Calibri" panose="020F0502020204030204" pitchFamily="34" charset="0"/>
        <a:buChar char="–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Calibri" panose="020F0502020204030204" pitchFamily="34" charset="0"/>
        <a:buChar char="–"/>
        <a:defRPr lang="cs-CZ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Calibri" panose="020F0502020204030204" pitchFamily="34" charset="0"/>
        <a:buChar char="–"/>
        <a:defRPr lang="cs-CZ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1450" indent="-17145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Calibri" panose="020F0502020204030204" pitchFamily="34" charset="0"/>
        <a:buChar char="–"/>
        <a:defRPr lang="cs-CZ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64000" y="2818800"/>
            <a:ext cx="10378800" cy="237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5194800"/>
            <a:ext cx="10512000" cy="5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5816600"/>
            <a:ext cx="11730037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41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4800" kern="1200" dirty="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57150" indent="-285750" algn="l" defTabSz="914400" rtl="0" eaLnBrk="1" latinLnBrk="0" hangingPunct="1">
        <a:lnSpc>
          <a:spcPct val="90000"/>
        </a:lnSpc>
        <a:spcBef>
          <a:spcPts val="600"/>
        </a:spcBef>
        <a:buClr>
          <a:srgbClr val="FF0000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Calibri" panose="020F0502020204030204" pitchFamily="34" charset="0"/>
        <a:buChar char="–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–"/>
        <a:defRPr lang="cs-CZ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–"/>
        <a:defRPr lang="cs-CZ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1450" indent="-17145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–"/>
        <a:defRPr lang="cs-CZ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871663"/>
            <a:ext cx="27813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64000" y="144000"/>
            <a:ext cx="9935763" cy="10668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1656000"/>
            <a:ext cx="9935763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5743575"/>
            <a:ext cx="1008062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1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rgbClr val="FF0000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45958" y="3241633"/>
            <a:ext cx="5307842" cy="1443282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ITS z pohledu ŘSD</a:t>
            </a:r>
            <a:br>
              <a:rPr 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sz="1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8442960" y="5227320"/>
            <a:ext cx="2801760" cy="751902"/>
          </a:xfrm>
        </p:spPr>
        <p:txBody>
          <a:bodyPr/>
          <a:lstStyle/>
          <a:p>
            <a:r>
              <a:rPr lang="cs-CZ" sz="1800" dirty="0"/>
              <a:t>Jan Pejchal</a:t>
            </a:r>
            <a:br>
              <a:rPr lang="cs-CZ" sz="1800" dirty="0"/>
            </a:br>
            <a:r>
              <a:rPr lang="cs-CZ" sz="1600" dirty="0">
                <a:solidFill>
                  <a:srgbClr val="4C4C4C"/>
                </a:solidFill>
              </a:rPr>
              <a:t>ŘSD ČR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2" y="1723349"/>
            <a:ext cx="5659406" cy="4255873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871340" y="1041428"/>
            <a:ext cx="1082040" cy="511175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cs-CZ" sz="2000" b="1" dirty="0">
                <a:solidFill>
                  <a:schemeClr val="bg1">
                    <a:lumMod val="65000"/>
                  </a:schemeClr>
                </a:solidFill>
              </a:rPr>
              <a:t>3.8.2017</a:t>
            </a:r>
            <a:br>
              <a:rPr lang="cs-CZ" sz="1800" b="1" dirty="0">
                <a:solidFill>
                  <a:schemeClr val="bg1">
                    <a:lumMod val="65000"/>
                  </a:schemeClr>
                </a:solidFill>
              </a:rPr>
            </a:br>
            <a:endParaRPr lang="cs-CZ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8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/>
              <a:t>Není ITS jako ITS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Clr>
                <a:srgbClr val="BE2F24"/>
              </a:buClr>
              <a:buSzPct val="120000"/>
              <a:buNone/>
            </a:pP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>
              <a:buClr>
                <a:srgbClr val="BE2F24"/>
              </a:buClr>
              <a:buSzPct val="120000"/>
            </a:pPr>
            <a:r>
              <a:rPr lang="cs-CZ" sz="2200" b="1" dirty="0">
                <a:solidFill>
                  <a:srgbClr val="516A77"/>
                </a:solidFill>
                <a:latin typeface="Arial" panose="020B0604020202020204" pitchFamily="34" charset="0"/>
              </a:rPr>
              <a:t>INTELIGENTNÍ DOPRAVNÍ SYSTÉMY (ITS)</a:t>
            </a:r>
          </a:p>
          <a:p>
            <a:r>
              <a:rPr lang="cs-CZ" sz="1000" dirty="0"/>
              <a:t>Někdy také označované jako Dopravní telematika, integrují informační a telekomunikační technologie s dopravním inženýrstvím za podpory ostatních souvisejících oborů (ekonomika, teorie dopravy, systémové inženýrství, atd.) tak, aby pro stávající infrastrukturu zajistily systémy řízení dopravních a přepravních procesů. ITS jsou pokročilé systémy, které využívají informačních a komunikačních technologií pro lepší a bezpečnější řízení dopravního provozu a pro efektivnější podporu procesu přepravy osob nebo věcí.</a:t>
            </a: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endParaRPr lang="cs-CZ" altLang="cs-CZ" sz="9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rgbClr val="516A77"/>
                </a:solidFill>
                <a:latin typeface="Arial" panose="020B0604020202020204" pitchFamily="34" charset="0"/>
              </a:rPr>
              <a:t>http://www.czechspaceportal.cz/3-sekce/its---inteligentni-dopravni-systemy/</a:t>
            </a: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endParaRPr lang="cs-CZ" altLang="cs-CZ" sz="14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endParaRPr lang="cs-CZ" altLang="cs-CZ" sz="14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>
              <a:buClr>
                <a:srgbClr val="BE2F24"/>
              </a:buClr>
              <a:buSzPct val="120000"/>
            </a:pPr>
            <a:r>
              <a:rPr lang="cs-CZ" altLang="cs-CZ" sz="2200" b="1" dirty="0">
                <a:solidFill>
                  <a:srgbClr val="516A77"/>
                </a:solidFill>
                <a:latin typeface="Arial" panose="020B0604020202020204" pitchFamily="34" charset="0"/>
              </a:rPr>
              <a:t>ŘSD ČR</a:t>
            </a:r>
          </a:p>
          <a:p>
            <a:pPr marL="457200" lvl="1" indent="0">
              <a:buClr>
                <a:srgbClr val="BE2F24"/>
              </a:buClr>
              <a:buSzPct val="120000"/>
              <a:buNone/>
            </a:pPr>
            <a:r>
              <a:rPr lang="cs-CZ" altLang="cs-CZ" sz="1800" dirty="0">
                <a:solidFill>
                  <a:srgbClr val="516A77"/>
                </a:solidFill>
                <a:latin typeface="Arial" panose="020B0604020202020204" pitchFamily="34" charset="0"/>
              </a:rPr>
              <a:t>www.rsd.cz</a:t>
            </a:r>
          </a:p>
          <a:p>
            <a:pPr marL="457200" lvl="1" indent="0">
              <a:buClr>
                <a:srgbClr val="BE2F24"/>
              </a:buClr>
              <a:buSzPct val="120000"/>
              <a:buNone/>
            </a:pPr>
            <a:r>
              <a:rPr lang="cs-CZ" sz="1000" dirty="0"/>
              <a:t>Ředitelství silnic a dálnic ČR (ŘSD) je státní příspěvková organizace zřízená Ministerstvem dopravy ČR. Základním předmětem činnosti organizace ŘSD je výkon vlastnických práv státu k nemovitostem tvořícím dálnice a silnice I. třídy, zabezpečení správy, údržby a oprav dálnic a silnic I. třídy a zabezpečení výstavby a modernizace dálnic a silnic I. třídy.</a:t>
            </a:r>
            <a:endParaRPr lang="cs-CZ" altLang="cs-CZ" sz="10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</a:pP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http://www.czechspaceportal.cz/files/files/ITS_new/Obr%C3%A1zky/ITS%2001.jpg">
            <a:extLst>
              <a:ext uri="{FF2B5EF4-FFF2-40B4-BE49-F238E27FC236}">
                <a16:creationId xmlns:a16="http://schemas.microsoft.com/office/drawing/2014/main" id="{69CF2457-22F0-45FD-8182-92B664A02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35" y="1015922"/>
            <a:ext cx="7611017" cy="55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EBF91D-4EE3-436C-A4B5-D294755F0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877" y="1234810"/>
            <a:ext cx="6986727" cy="56231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D6FA405-E04A-4B2E-A108-91239235E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2457" y="1353787"/>
            <a:ext cx="9742348" cy="548007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1DAE5022-0153-485D-A618-F9BBC7682CC8}"/>
              </a:ext>
            </a:extLst>
          </p:cNvPr>
          <p:cNvSpPr/>
          <p:nvPr/>
        </p:nvSpPr>
        <p:spPr>
          <a:xfrm>
            <a:off x="11487705" y="1012054"/>
            <a:ext cx="526499" cy="2184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0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/>
              <a:t>ITS z pohledu ŘSD ČR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Clr>
                <a:srgbClr val="BE2F24"/>
              </a:buClr>
              <a:buSzPct val="120000"/>
              <a:buNone/>
            </a:pP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r>
              <a:rPr lang="cs-CZ" altLang="cs-CZ" sz="2200" b="1" dirty="0">
                <a:solidFill>
                  <a:srgbClr val="516A77"/>
                </a:solidFill>
                <a:latin typeface="Arial" panose="020B0604020202020204" pitchFamily="34" charset="0"/>
              </a:rPr>
              <a:t>Vybudování kooperativního ITS koridoru Mirošovice-Rudná (2017)</a:t>
            </a:r>
          </a:p>
          <a:p>
            <a:pPr lvl="1"/>
            <a:r>
              <a:rPr lang="cs-CZ" altLang="cs-CZ" sz="1800" b="1" dirty="0">
                <a:solidFill>
                  <a:srgbClr val="516A77"/>
                </a:solidFill>
                <a:latin typeface="Arial" panose="020B0604020202020204" pitchFamily="34" charset="0"/>
              </a:rPr>
              <a:t>Aktuálně v testovacím provozu</a:t>
            </a:r>
          </a:p>
          <a:p>
            <a:pPr lvl="1"/>
            <a:r>
              <a:rPr lang="cs-CZ" altLang="cs-CZ" sz="1800" b="1" dirty="0">
                <a:solidFill>
                  <a:srgbClr val="516A77"/>
                </a:solidFill>
                <a:latin typeface="Arial" panose="020B0604020202020204" pitchFamily="34" charset="0"/>
              </a:rPr>
              <a:t>Komunikace car-car, car-</a:t>
            </a:r>
            <a:r>
              <a:rPr lang="cs-CZ" altLang="cs-CZ" sz="1800" b="1" dirty="0" err="1">
                <a:solidFill>
                  <a:srgbClr val="516A77"/>
                </a:solidFill>
                <a:latin typeface="Arial" panose="020B0604020202020204" pitchFamily="34" charset="0"/>
              </a:rPr>
              <a:t>infrastructure</a:t>
            </a:r>
            <a:endParaRPr lang="cs-CZ" altLang="cs-CZ" sz="18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/>
            <a:r>
              <a:rPr lang="cs-CZ" altLang="cs-CZ" sz="1800" b="1" dirty="0" err="1">
                <a:solidFill>
                  <a:srgbClr val="516A77"/>
                </a:solidFill>
                <a:latin typeface="Arial" panose="020B0604020202020204" pitchFamily="34" charset="0"/>
              </a:rPr>
              <a:t>Cam</a:t>
            </a:r>
            <a:r>
              <a:rPr lang="cs-CZ" altLang="cs-CZ" sz="1800" b="1" dirty="0">
                <a:solidFill>
                  <a:srgbClr val="516A77"/>
                </a:solidFill>
                <a:latin typeface="Arial" panose="020B0604020202020204" pitchFamily="34" charset="0"/>
              </a:rPr>
              <a:t> zprávy, vyhrazená 5,9 GHz, detekce kolon, detekce dojezdových dob (OBU, </a:t>
            </a:r>
            <a:r>
              <a:rPr lang="cs-CZ" altLang="cs-CZ" sz="1800" b="1" dirty="0" err="1">
                <a:solidFill>
                  <a:srgbClr val="516A77"/>
                </a:solidFill>
                <a:latin typeface="Arial" panose="020B0604020202020204" pitchFamily="34" charset="0"/>
              </a:rPr>
              <a:t>wifi</a:t>
            </a:r>
            <a:r>
              <a:rPr lang="cs-CZ" altLang="cs-CZ" sz="1800" b="1" dirty="0">
                <a:solidFill>
                  <a:srgbClr val="516A77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800" b="1" dirty="0" err="1">
                <a:solidFill>
                  <a:srgbClr val="516A77"/>
                </a:solidFill>
                <a:latin typeface="Arial" panose="020B0604020202020204" pitchFamily="34" charset="0"/>
              </a:rPr>
              <a:t>bluetooth</a:t>
            </a:r>
            <a:r>
              <a:rPr lang="cs-CZ" altLang="cs-CZ" sz="1800" b="1" dirty="0">
                <a:solidFill>
                  <a:srgbClr val="516A77"/>
                </a:solidFill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cs-CZ" altLang="cs-CZ" sz="1800" b="1" dirty="0">
                <a:solidFill>
                  <a:srgbClr val="516A77"/>
                </a:solidFill>
                <a:latin typeface="Arial" panose="020B0604020202020204" pitchFamily="34" charset="0"/>
              </a:rPr>
              <a:t>video</a:t>
            </a:r>
          </a:p>
          <a:p>
            <a:r>
              <a:rPr lang="cs-CZ" altLang="cs-CZ" sz="2200" b="1" dirty="0">
                <a:solidFill>
                  <a:srgbClr val="516A77"/>
                </a:solidFill>
                <a:latin typeface="Arial" panose="020B0604020202020204" pitchFamily="34" charset="0"/>
              </a:rPr>
              <a:t>C-ROADS</a:t>
            </a:r>
          </a:p>
          <a:p>
            <a:pPr lvl="1"/>
            <a: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  <a:t>CEF projekt</a:t>
            </a:r>
          </a:p>
          <a:p>
            <a:pPr lvl="1"/>
            <a: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  <a:t>MD ČR, </a:t>
            </a:r>
            <a:r>
              <a:rPr lang="cs-CZ" altLang="cs-CZ" sz="1400" b="1" dirty="0" err="1">
                <a:solidFill>
                  <a:srgbClr val="516A77"/>
                </a:solidFill>
                <a:latin typeface="Arial" panose="020B0604020202020204" pitchFamily="34" charset="0"/>
              </a:rPr>
              <a:t>Tmobile</a:t>
            </a:r>
            <a: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  <a:t>, O2, Škoda Auto, </a:t>
            </a:r>
            <a:r>
              <a:rPr lang="cs-CZ" altLang="cs-CZ" sz="1400" b="1" dirty="0" err="1">
                <a:solidFill>
                  <a:srgbClr val="516A77"/>
                </a:solidFill>
                <a:latin typeface="Arial" panose="020B0604020202020204" pitchFamily="34" charset="0"/>
              </a:rPr>
              <a:t>Intens</a:t>
            </a:r>
            <a: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  <a:t>, ……</a:t>
            </a:r>
          </a:p>
          <a:p>
            <a:pPr lvl="1"/>
            <a: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  <a:t>Scénáře, doplnění i komunikace s IZS (HZS)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  <a:t>	</a:t>
            </a:r>
          </a:p>
          <a:p>
            <a:pPr lvl="1"/>
            <a:endParaRPr lang="cs-CZ" altLang="cs-CZ" sz="14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endParaRPr lang="cs-CZ" altLang="cs-CZ" sz="18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endParaRPr lang="cs-CZ" altLang="cs-CZ" sz="18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endParaRPr lang="cs-CZ" altLang="cs-CZ" sz="2200" b="1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CA38FC0-734C-4F6C-A358-CB975BD6268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8354" y="1473358"/>
            <a:ext cx="8892540" cy="49993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9343C2F-7443-43A5-B873-AD534B19FC4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00754" y="1625758"/>
            <a:ext cx="8892540" cy="49993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6393196-E2C5-4CAC-8F10-EB04F36AC64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3154" y="1778158"/>
            <a:ext cx="8892540" cy="499935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575121C-72CF-4BC2-A43B-6D1C4A2224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0" y="2158046"/>
            <a:ext cx="6995160" cy="393477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4091D1B-C63E-4133-A281-FB16ED8A23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185" y="450036"/>
            <a:ext cx="8520962" cy="6858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0604AB5-9959-4D0E-88FC-CE3E7B568EEC}"/>
              </a:ext>
            </a:extLst>
          </p:cNvPr>
          <p:cNvSpPr/>
          <p:nvPr/>
        </p:nvSpPr>
        <p:spPr>
          <a:xfrm>
            <a:off x="11487705" y="1012054"/>
            <a:ext cx="526499" cy="2184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5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/>
              <a:t>Kooperativní ITS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8829" y="1519027"/>
            <a:ext cx="5901673" cy="28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Clr>
                <a:srgbClr val="BE2F24"/>
              </a:buClr>
              <a:buSzPct val="120000"/>
              <a:buNone/>
            </a:pP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r>
              <a:rPr lang="cs-CZ" altLang="cs-CZ" sz="2200" b="1" dirty="0">
                <a:solidFill>
                  <a:srgbClr val="516A77"/>
                </a:solidFill>
                <a:latin typeface="Arial" panose="020B0604020202020204" pitchFamily="34" charset="0"/>
              </a:rPr>
              <a:t>C-ROADS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  <a:t>	Fáze 0: Mirošovice – Rudná</a:t>
            </a:r>
            <a:b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</a:br>
            <a: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  <a:t>Fáze 1: D1 Brno</a:t>
            </a:r>
            <a:b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</a:br>
            <a: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  <a:t>Fáze 2 a 3: D11 a D5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b="1" dirty="0">
                <a:solidFill>
                  <a:srgbClr val="516A77"/>
                </a:solidFill>
                <a:latin typeface="Arial" panose="020B0604020202020204" pitchFamily="34" charset="0"/>
              </a:rPr>
              <a:t>Akční plán (vláda 15.4.2015)</a:t>
            </a:r>
          </a:p>
          <a:p>
            <a:pPr>
              <a:lnSpc>
                <a:spcPct val="100000"/>
              </a:lnSpc>
            </a:pPr>
            <a:r>
              <a:rPr lang="cs-CZ" altLang="cs-CZ" sz="1400" dirty="0"/>
              <a:t>ŘSD realizuje C-</a:t>
            </a:r>
            <a:r>
              <a:rPr lang="cs-CZ" altLang="cs-CZ" sz="1400" dirty="0" err="1"/>
              <a:t>Roads</a:t>
            </a:r>
            <a:r>
              <a:rPr lang="cs-CZ" altLang="cs-CZ" sz="1400" dirty="0"/>
              <a:t> pod záštitou MD</a:t>
            </a:r>
          </a:p>
          <a:p>
            <a:pPr>
              <a:lnSpc>
                <a:spcPct val="100000"/>
              </a:lnSpc>
            </a:pPr>
            <a:r>
              <a:rPr lang="cs-CZ" altLang="cs-CZ" sz="1400" dirty="0"/>
              <a:t>ŘSD vybuduje infrastrukturu na 250 km dálnic</a:t>
            </a:r>
          </a:p>
          <a:p>
            <a:pPr>
              <a:lnSpc>
                <a:spcPct val="100000"/>
              </a:lnSpc>
            </a:pPr>
            <a:r>
              <a:rPr lang="cs-CZ" altLang="cs-CZ" sz="1400" dirty="0"/>
              <a:t>ŘSD vybavuje vlastní vozidla údržby</a:t>
            </a:r>
            <a:endParaRPr lang="en-GB" altLang="cs-CZ" sz="1400" dirty="0"/>
          </a:p>
          <a:p>
            <a:pPr>
              <a:lnSpc>
                <a:spcPct val="100000"/>
              </a:lnSpc>
            </a:pPr>
            <a:endParaRPr lang="en-GB" altLang="cs-CZ" sz="1400" dirty="0"/>
          </a:p>
          <a:p>
            <a:pPr>
              <a:lnSpc>
                <a:spcPct val="100000"/>
              </a:lnSpc>
            </a:pPr>
            <a:r>
              <a:rPr lang="en-GB" altLang="cs-CZ" sz="1400" dirty="0"/>
              <a:t>PLUSY: </a:t>
            </a:r>
            <a:r>
              <a:rPr lang="en-GB" altLang="cs-CZ" sz="1400" dirty="0" err="1"/>
              <a:t>moderní</a:t>
            </a:r>
            <a:r>
              <a:rPr lang="en-GB" altLang="cs-CZ" sz="1400" dirty="0"/>
              <a:t> </a:t>
            </a:r>
            <a:r>
              <a:rPr lang="en-GB" altLang="cs-CZ" sz="1400" dirty="0" err="1"/>
              <a:t>technologie</a:t>
            </a:r>
            <a:r>
              <a:rPr lang="en-GB" altLang="cs-CZ" sz="1400" dirty="0"/>
              <a:t>, </a:t>
            </a:r>
            <a:r>
              <a:rPr lang="en-GB" altLang="cs-CZ" sz="1400" dirty="0" err="1"/>
              <a:t>přímý</a:t>
            </a:r>
            <a:r>
              <a:rPr lang="en-GB" altLang="cs-CZ" sz="1400" dirty="0"/>
              <a:t> </a:t>
            </a:r>
            <a:r>
              <a:rPr lang="en-GB" altLang="cs-CZ" sz="1400" dirty="0" err="1"/>
              <a:t>kontakt</a:t>
            </a:r>
            <a:r>
              <a:rPr lang="en-GB" altLang="cs-CZ" sz="1400" dirty="0"/>
              <a:t> s </a:t>
            </a:r>
            <a:r>
              <a:rPr lang="en-GB" altLang="cs-CZ" sz="1400" dirty="0" err="1"/>
              <a:t>řidičem</a:t>
            </a:r>
            <a:r>
              <a:rPr lang="en-GB" altLang="cs-CZ" sz="1400" dirty="0"/>
              <a:t>, </a:t>
            </a:r>
            <a:r>
              <a:rPr lang="en-GB" altLang="cs-CZ" sz="1400" dirty="0" err="1"/>
              <a:t>rychlost</a:t>
            </a:r>
            <a:r>
              <a:rPr lang="en-GB" altLang="cs-CZ" sz="1400" dirty="0"/>
              <a:t> </a:t>
            </a:r>
            <a:r>
              <a:rPr lang="en-GB" altLang="cs-CZ" sz="1400" dirty="0" err="1"/>
              <a:t>komunikace</a:t>
            </a:r>
            <a:r>
              <a:rPr lang="en-GB" altLang="cs-CZ" sz="1400" dirty="0"/>
              <a:t>, ŘSD </a:t>
            </a:r>
            <a:r>
              <a:rPr lang="en-GB" altLang="cs-CZ" sz="1400" dirty="0" err="1"/>
              <a:t>může</a:t>
            </a:r>
            <a:r>
              <a:rPr lang="en-GB" altLang="cs-CZ" sz="1400" dirty="0"/>
              <a:t> </a:t>
            </a:r>
            <a:r>
              <a:rPr lang="en-GB" altLang="cs-CZ" sz="1400" dirty="0" err="1"/>
              <a:t>kontrolovat</a:t>
            </a:r>
            <a:r>
              <a:rPr lang="en-GB" altLang="cs-CZ" sz="1400" dirty="0"/>
              <a:t> </a:t>
            </a:r>
            <a:r>
              <a:rPr lang="en-GB" altLang="cs-CZ" sz="1400" dirty="0" err="1"/>
              <a:t>předávané</a:t>
            </a:r>
            <a:r>
              <a:rPr lang="en-GB" altLang="cs-CZ" sz="1400" dirty="0"/>
              <a:t> </a:t>
            </a:r>
            <a:r>
              <a:rPr lang="en-GB" altLang="cs-CZ" sz="1400" dirty="0" err="1"/>
              <a:t>informace</a:t>
            </a:r>
            <a:r>
              <a:rPr lang="en-GB" altLang="cs-CZ" sz="1400" dirty="0"/>
              <a:t> </a:t>
            </a:r>
          </a:p>
          <a:p>
            <a:pPr>
              <a:lnSpc>
                <a:spcPct val="100000"/>
              </a:lnSpc>
            </a:pPr>
            <a:r>
              <a:rPr lang="en-GB" altLang="cs-CZ" sz="1400" dirty="0"/>
              <a:t>MÍNUSY: </a:t>
            </a:r>
            <a:r>
              <a:rPr lang="en-GB" altLang="cs-CZ" sz="1400" dirty="0" err="1"/>
              <a:t>omezené</a:t>
            </a:r>
            <a:r>
              <a:rPr lang="en-GB" altLang="cs-CZ" sz="1400" dirty="0"/>
              <a:t> </a:t>
            </a:r>
            <a:r>
              <a:rPr lang="en-GB" altLang="cs-CZ" sz="1400" dirty="0" err="1"/>
              <a:t>pokrytí</a:t>
            </a:r>
            <a:r>
              <a:rPr lang="en-GB" altLang="cs-CZ" sz="1400" dirty="0"/>
              <a:t>, </a:t>
            </a:r>
            <a:r>
              <a:rPr lang="en-GB" altLang="cs-CZ" sz="1400" dirty="0" err="1"/>
              <a:t>málo</a:t>
            </a:r>
            <a:r>
              <a:rPr lang="en-GB" altLang="cs-CZ" sz="1400" dirty="0"/>
              <a:t> </a:t>
            </a:r>
            <a:r>
              <a:rPr lang="en-GB" altLang="cs-CZ" sz="1400" dirty="0" err="1"/>
              <a:t>vozidel</a:t>
            </a:r>
            <a:r>
              <a:rPr lang="en-GB" altLang="cs-CZ" sz="1400" dirty="0"/>
              <a:t> (2017)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V přípravě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400" dirty="0"/>
              <a:t>D11 – 95 km, D5 – 85 km, návaznost např. na A6 v Německu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cs-CZ" altLang="cs-CZ" sz="14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endParaRPr lang="cs-CZ" altLang="cs-CZ" sz="18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endParaRPr lang="cs-CZ" altLang="cs-CZ" sz="18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endParaRPr lang="cs-CZ" altLang="cs-CZ" sz="2200" b="1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2B35482-4200-D04C-B27B-E5898DC43D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r="-1"/>
          <a:stretch/>
        </p:blipFill>
        <p:spPr>
          <a:xfrm>
            <a:off x="9458107" y="2195990"/>
            <a:ext cx="2402032" cy="4064000"/>
          </a:xfrm>
          <a:prstGeom prst="rect">
            <a:avLst/>
          </a:prstGeom>
          <a:effectLst/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885DB0C-94B4-4643-96D8-AF49497F82E8}"/>
              </a:ext>
            </a:extLst>
          </p:cNvPr>
          <p:cNvSpPr/>
          <p:nvPr/>
        </p:nvSpPr>
        <p:spPr>
          <a:xfrm>
            <a:off x="8809608" y="6211669"/>
            <a:ext cx="3485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altLang="cs-CZ" dirty="0"/>
              <a:t>ITS G5 (</a:t>
            </a:r>
            <a:r>
              <a:rPr lang="en-GB" altLang="cs-CZ" dirty="0" err="1"/>
              <a:t>komunikace</a:t>
            </a:r>
            <a:r>
              <a:rPr lang="en-GB" altLang="cs-CZ" dirty="0"/>
              <a:t>) </a:t>
            </a:r>
          </a:p>
          <a:p>
            <a:pPr>
              <a:lnSpc>
                <a:spcPct val="100000"/>
              </a:lnSpc>
              <a:defRPr/>
            </a:pPr>
            <a:r>
              <a:rPr lang="en-GB" altLang="cs-CZ" dirty="0" err="1"/>
              <a:t>Wifi</a:t>
            </a:r>
            <a:r>
              <a:rPr lang="en-GB" altLang="cs-CZ" dirty="0"/>
              <a:t>, Bluetooth (</a:t>
            </a:r>
            <a:r>
              <a:rPr lang="en-GB" altLang="cs-CZ" dirty="0" err="1"/>
              <a:t>sledování</a:t>
            </a:r>
            <a:r>
              <a:rPr lang="en-GB" altLang="cs-CZ" dirty="0"/>
              <a:t> </a:t>
            </a:r>
            <a:r>
              <a:rPr lang="en-GB" altLang="cs-CZ" dirty="0" err="1"/>
              <a:t>provozu</a:t>
            </a:r>
            <a:r>
              <a:rPr lang="en-GB" altLang="cs-CZ" dirty="0"/>
              <a:t>)</a:t>
            </a:r>
            <a:endParaRPr lang="cs-CZ" dirty="0"/>
          </a:p>
        </p:txBody>
      </p:sp>
      <p:pic>
        <p:nvPicPr>
          <p:cNvPr id="5122" name="Picture 2" descr="http://www.czechspaceportal.cz/files/files/ITS_new/Obr%C3%A1zky/C-ROADS%20Pilot%20Sites.png">
            <a:extLst>
              <a:ext uri="{FF2B5EF4-FFF2-40B4-BE49-F238E27FC236}">
                <a16:creationId xmlns:a16="http://schemas.microsoft.com/office/drawing/2014/main" id="{5BD7DC15-C5BF-4413-B249-7D53CF3D9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3" y="1922900"/>
            <a:ext cx="8566720" cy="49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630B77F7-93F3-4C1D-BEE9-08866701A7DE}"/>
              </a:ext>
            </a:extLst>
          </p:cNvPr>
          <p:cNvSpPr/>
          <p:nvPr/>
        </p:nvSpPr>
        <p:spPr>
          <a:xfrm>
            <a:off x="11487705" y="1012054"/>
            <a:ext cx="526499" cy="2184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1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/>
              <a:t>Zpátky k ITS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Clr>
                <a:srgbClr val="BE2F24"/>
              </a:buClr>
              <a:buSzPct val="120000"/>
              <a:buNone/>
            </a:pP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>
              <a:buClr>
                <a:srgbClr val="BE2F24"/>
              </a:buClr>
              <a:buSzPct val="120000"/>
            </a:pPr>
            <a:r>
              <a:rPr lang="cs-CZ" sz="2200" b="1" dirty="0">
                <a:solidFill>
                  <a:srgbClr val="516A77"/>
                </a:solidFill>
                <a:latin typeface="Arial" panose="020B0604020202020204" pitchFamily="34" charset="0"/>
              </a:rPr>
              <a:t>Publikace služeb ŘSD ČR do CMS</a:t>
            </a:r>
          </a:p>
          <a:p>
            <a:pPr lvl="1"/>
            <a:r>
              <a:rPr lang="cs-CZ" sz="1600" dirty="0"/>
              <a:t>Publikovány jsou především služby  Centrálního distribučního rozhraní což je distribuovaný kamerový systém</a:t>
            </a:r>
          </a:p>
          <a:p>
            <a:pPr lvl="1"/>
            <a:r>
              <a:rPr lang="cs-CZ" sz="1600" dirty="0"/>
              <a:t>Publikovány přechodně 2 verze pro klienta </a:t>
            </a:r>
            <a:r>
              <a:rPr lang="cs-CZ" sz="1600" dirty="0" err="1"/>
              <a:t>Genetec</a:t>
            </a:r>
            <a:r>
              <a:rPr lang="cs-CZ" sz="1600" dirty="0"/>
              <a:t> </a:t>
            </a:r>
            <a:r>
              <a:rPr lang="cs-CZ" sz="1600" dirty="0" err="1"/>
              <a:t>Security</a:t>
            </a:r>
            <a:r>
              <a:rPr lang="cs-CZ" sz="1600" dirty="0"/>
              <a:t> verze 5.3 a </a:t>
            </a:r>
            <a:r>
              <a:rPr lang="cs-CZ" sz="1600" dirty="0" err="1"/>
              <a:t>Omnicast</a:t>
            </a:r>
            <a:r>
              <a:rPr lang="cs-CZ" sz="1600" dirty="0"/>
              <a:t> 4.8</a:t>
            </a:r>
          </a:p>
          <a:p>
            <a:pPr lvl="1"/>
            <a:r>
              <a:rPr lang="cs-CZ" sz="1600" dirty="0"/>
              <a:t>Další propojovací služby</a:t>
            </a:r>
          </a:p>
          <a:p>
            <a:endParaRPr lang="cs-CZ" altLang="cs-CZ" sz="10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>
              <a:buClr>
                <a:srgbClr val="BE2F24"/>
              </a:buClr>
              <a:buSzPct val="120000"/>
            </a:pPr>
            <a:r>
              <a:rPr lang="cs-CZ" sz="2200" b="1" dirty="0">
                <a:solidFill>
                  <a:srgbClr val="516A77"/>
                </a:solidFill>
                <a:latin typeface="Arial" panose="020B0604020202020204" pitchFamily="34" charset="0"/>
              </a:rPr>
              <a:t>Využívání služeb CMS 2</a:t>
            </a:r>
          </a:p>
          <a:p>
            <a:pPr lvl="1"/>
            <a:r>
              <a:rPr lang="cs-CZ" sz="1600" dirty="0"/>
              <a:t>Bod/bod propojení (Jihlava-Ostrava) interní sítě ŘSD</a:t>
            </a:r>
          </a:p>
          <a:p>
            <a:pPr lvl="1"/>
            <a:endParaRPr lang="cs-CZ" altLang="cs-CZ" sz="1600" dirty="0"/>
          </a:p>
          <a:p>
            <a:pPr marL="457200" lvl="1" indent="0">
              <a:buClr>
                <a:srgbClr val="BE2F24"/>
              </a:buClr>
              <a:buSzPct val="120000"/>
              <a:buNone/>
            </a:pP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BAD79C3-01AF-4853-8C2C-784E34C3DFC7}"/>
              </a:ext>
            </a:extLst>
          </p:cNvPr>
          <p:cNvSpPr/>
          <p:nvPr/>
        </p:nvSpPr>
        <p:spPr>
          <a:xfrm>
            <a:off x="11487705" y="1012054"/>
            <a:ext cx="526499" cy="2184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1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/>
              <a:t>Zpátky k IT ŘSD ČR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9610" y="1353787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</a:pPr>
            <a:r>
              <a:rPr lang="cs-CZ" sz="2200" b="1" dirty="0">
                <a:solidFill>
                  <a:srgbClr val="516A77"/>
                </a:solidFill>
                <a:latin typeface="Arial" panose="020B0604020202020204" pitchFamily="34" charset="0"/>
              </a:rPr>
              <a:t>Optická infrastruktura po celé ČR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cs-CZ" sz="1600" dirty="0"/>
              <a:t>Běžící VZ MPLS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cs-CZ" sz="1600" dirty="0"/>
              <a:t>Spolupráce s TSK Praha, plán SŽDC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cs-CZ" sz="1600" dirty="0"/>
              <a:t>Výstavba optické infrastruktury</a:t>
            </a:r>
          </a:p>
          <a:p>
            <a:pPr lvl="2">
              <a:buClr>
                <a:srgbClr val="BE2F24"/>
              </a:buClr>
              <a:buSzPct val="120000"/>
            </a:pPr>
            <a:r>
              <a:rPr lang="cs-CZ" sz="1200" dirty="0"/>
              <a:t>Finální (PPK KAB)</a:t>
            </a:r>
          </a:p>
          <a:p>
            <a:pPr lvl="2">
              <a:buClr>
                <a:srgbClr val="BE2F24"/>
              </a:buClr>
              <a:buSzPct val="120000"/>
            </a:pPr>
            <a:r>
              <a:rPr lang="cs-CZ" sz="1200" dirty="0"/>
              <a:t>Dočasná (propoj D8-TSK, Brno, </a:t>
            </a:r>
            <a:r>
              <a:rPr lang="cs-CZ" sz="1200" dirty="0" err="1"/>
              <a:t>atd</a:t>
            </a:r>
            <a:r>
              <a:rPr lang="cs-CZ" sz="1200" dirty="0"/>
              <a:t> …)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cs-CZ" sz="1600" dirty="0"/>
              <a:t>Aktuálně běžící infrastruktura</a:t>
            </a:r>
          </a:p>
          <a:p>
            <a:pPr>
              <a:buClr>
                <a:srgbClr val="BE2F24"/>
              </a:buClr>
              <a:buSzPct val="120000"/>
            </a:pPr>
            <a:r>
              <a:rPr lang="cs-CZ" sz="2200" b="1" dirty="0">
                <a:solidFill>
                  <a:srgbClr val="516A77"/>
                </a:solidFill>
                <a:latin typeface="Arial" panose="020B0604020202020204" pitchFamily="34" charset="0"/>
              </a:rPr>
              <a:t>Spolupráce s kraji</a:t>
            </a:r>
          </a:p>
          <a:p>
            <a:pPr lvl="1"/>
            <a:r>
              <a:rPr lang="cs-CZ" sz="1600" dirty="0"/>
              <a:t>Smlouvy o spolupráci MSK, Plzeňský, Vysočina </a:t>
            </a:r>
          </a:p>
          <a:p>
            <a:pPr lvl="1"/>
            <a:r>
              <a:rPr lang="cs-CZ" sz="1600" dirty="0"/>
              <a:t>Optická infrastruktura v krajích, další služby </a:t>
            </a:r>
          </a:p>
          <a:p>
            <a:pPr>
              <a:buClr>
                <a:srgbClr val="BE2F24"/>
              </a:buClr>
              <a:buSzPct val="120000"/>
            </a:pPr>
            <a:r>
              <a:rPr lang="cs-CZ" sz="2200" b="1" dirty="0">
                <a:solidFill>
                  <a:srgbClr val="516A77"/>
                </a:solidFill>
                <a:latin typeface="Arial" panose="020B0604020202020204" pitchFamily="34" charset="0"/>
              </a:rPr>
              <a:t>Publikace služeb veřejnosti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cs-CZ" sz="1600" dirty="0"/>
              <a:t>Ještě hodně práce</a:t>
            </a:r>
          </a:p>
          <a:p>
            <a:pPr lvl="1"/>
            <a:r>
              <a:rPr lang="cs-CZ" altLang="cs-CZ" sz="1600" dirty="0"/>
              <a:t>NDIC (dopravniinfo.cz), weby pro telematiku – plán září 2017 (ADS, MUR, </a:t>
            </a:r>
            <a:r>
              <a:rPr lang="cs-CZ" altLang="cs-CZ" sz="1600" dirty="0" err="1"/>
              <a:t>atd</a:t>
            </a:r>
            <a:r>
              <a:rPr lang="cs-CZ" altLang="cs-CZ" sz="1600" dirty="0"/>
              <a:t>)</a:t>
            </a:r>
          </a:p>
          <a:p>
            <a:pPr lvl="1"/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Právě on-line data ze C-ROADS</a:t>
            </a:r>
          </a:p>
          <a:p>
            <a:pPr lvl="1"/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Komunikace s </a:t>
            </a:r>
            <a:r>
              <a:rPr lang="cs-CZ" altLang="cs-CZ" sz="1600" dirty="0" err="1">
                <a:solidFill>
                  <a:srgbClr val="516A77"/>
                </a:solidFill>
                <a:latin typeface="Arial" panose="020B0604020202020204" pitchFamily="34" charset="0"/>
              </a:rPr>
              <a:t>Waze</a:t>
            </a:r>
            <a:r>
              <a:rPr lang="cs-CZ" altLang="cs-CZ" sz="1600" dirty="0">
                <a:solidFill>
                  <a:srgbClr val="516A77"/>
                </a:solidFill>
                <a:latin typeface="Arial" panose="020B0604020202020204" pitchFamily="34" charset="0"/>
              </a:rPr>
              <a:t>/Google</a:t>
            </a: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/>
            <a:r>
              <a:rPr lang="cs-CZ" altLang="cs-CZ" sz="1600" dirty="0"/>
              <a:t>Další starší služby v provozu (</a:t>
            </a:r>
            <a:r>
              <a:rPr lang="cs-CZ" altLang="cs-CZ" sz="1600" dirty="0" err="1"/>
              <a:t>videobrána</a:t>
            </a:r>
            <a:r>
              <a:rPr lang="cs-CZ" altLang="cs-CZ" sz="1600" dirty="0"/>
              <a:t> 1 a 2, </a:t>
            </a:r>
            <a:r>
              <a:rPr lang="cs-CZ" altLang="cs-CZ" sz="1600" dirty="0" err="1"/>
              <a:t>atd</a:t>
            </a:r>
            <a:r>
              <a:rPr lang="cs-CZ" altLang="cs-CZ" sz="1600" dirty="0"/>
              <a:t>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A0C7B4-3365-45BA-BACB-8ACEA2EB534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99135" y="1404929"/>
            <a:ext cx="8892540" cy="499935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555BBA-EB06-47A0-B409-793AC8C122F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5" y="1353787"/>
            <a:ext cx="7678049" cy="485257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0DA18D2-BD3C-47CA-B1EE-20FFD412116B}"/>
              </a:ext>
            </a:extLst>
          </p:cNvPr>
          <p:cNvSpPr/>
          <p:nvPr/>
        </p:nvSpPr>
        <p:spPr>
          <a:xfrm>
            <a:off x="11487705" y="1012054"/>
            <a:ext cx="526499" cy="2184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5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45958" y="3241633"/>
            <a:ext cx="5307842" cy="1443282"/>
          </a:xfrm>
        </p:spPr>
        <p:txBody>
          <a:bodyPr anchor="ctr"/>
          <a:lstStyle/>
          <a:p>
            <a:r>
              <a:rPr lang="cs-CZ" altLang="cs-CZ" dirty="0"/>
              <a:t>Děkuji za pozornost</a:t>
            </a:r>
            <a:endParaRPr lang="cs-CZ" sz="1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8442960" y="5227320"/>
            <a:ext cx="2801760" cy="751902"/>
          </a:xfrm>
        </p:spPr>
        <p:txBody>
          <a:bodyPr/>
          <a:lstStyle/>
          <a:p>
            <a:r>
              <a:rPr lang="cs-CZ" sz="1800" dirty="0">
                <a:solidFill>
                  <a:srgbClr val="4C4C4C"/>
                </a:solidFill>
              </a:rPr>
              <a:t>Jan Pejchal</a:t>
            </a:r>
          </a:p>
          <a:p>
            <a:r>
              <a:rPr lang="en-US" sz="1600" dirty="0" err="1">
                <a:solidFill>
                  <a:srgbClr val="4C4C4C"/>
                </a:solidFill>
              </a:rPr>
              <a:t>jan.pejchal</a:t>
            </a:r>
            <a:r>
              <a:rPr lang="en-US" sz="1600" dirty="0">
                <a:solidFill>
                  <a:srgbClr val="4C4C4C"/>
                </a:solidFill>
              </a:rPr>
              <a:t>@</a:t>
            </a:r>
            <a:r>
              <a:rPr lang="cs-CZ" sz="1600" dirty="0">
                <a:solidFill>
                  <a:srgbClr val="4C4C4C"/>
                </a:solidFill>
              </a:rPr>
              <a:t>rsd.cz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592" y="2454608"/>
            <a:ext cx="3395968" cy="2946587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CA5AEA0-75CE-4030-AA6D-3A70CD6DAC9F}"/>
              </a:ext>
            </a:extLst>
          </p:cNvPr>
          <p:cNvSpPr/>
          <p:nvPr/>
        </p:nvSpPr>
        <p:spPr>
          <a:xfrm>
            <a:off x="11487705" y="1012054"/>
            <a:ext cx="526499" cy="2184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880155"/>
      </p:ext>
    </p:extLst>
  </p:cSld>
  <p:clrMapOvr>
    <a:masterClrMapping/>
  </p:clrMapOvr>
</p:sld>
</file>

<file path=ppt/theme/theme1.xml><?xml version="1.0" encoding="utf-8"?>
<a:theme xmlns:a="http://schemas.openxmlformats.org/drawingml/2006/main" name="AC šablona prezentace standard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T2015 - šablona prezentace " id="{EE7EFC10-623B-40A7-B420-586DAB080542}" vid="{D68702C7-9EFD-4BBC-9572-8B53B4F52CD2}"/>
    </a:ext>
  </a:extLst>
</a:theme>
</file>

<file path=ppt/theme/theme2.xml><?xml version="1.0" encoding="utf-8"?>
<a:theme xmlns:a="http://schemas.openxmlformats.org/drawingml/2006/main" name="Standard Obsah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T2015 - šablona prezentace " id="{EE7EFC10-623B-40A7-B420-586DAB080542}" vid="{A4517E64-D4AF-4DB3-A229-AF74A81F78C6}"/>
    </a:ext>
  </a:extLst>
</a:theme>
</file>

<file path=ppt/theme/theme3.xml><?xml version="1.0" encoding="utf-8"?>
<a:theme xmlns:a="http://schemas.openxmlformats.org/drawingml/2006/main" name="Standard Záhlaví části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T2015 - šablona prezentace " id="{EE7EFC10-623B-40A7-B420-586DAB080542}" vid="{A4BAEEF3-532C-4475-9E78-FAA2CE1AB6F4}"/>
    </a:ext>
  </a:extLst>
</a:theme>
</file>

<file path=ppt/theme/theme4.xml><?xml version="1.0" encoding="utf-8"?>
<a:theme xmlns:a="http://schemas.openxmlformats.org/drawingml/2006/main" name="Závěr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T2015 - šablona prezentace " id="{EE7EFC10-623B-40A7-B420-586DAB080542}" vid="{F3D0C133-CB83-428B-88D3-78E5522329DC}"/>
    </a:ext>
  </a:extLst>
</a:theme>
</file>

<file path=ppt/theme/theme5.xml><?xml version="1.0" encoding="utf-8"?>
<a:theme xmlns:a="http://schemas.openxmlformats.org/drawingml/2006/main" name="Light Obsah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VT2015 - šablona prezentace " id="{EE7EFC10-623B-40A7-B420-586DAB080542}" vid="{4D4312A9-E548-4434-B4C6-70ABA1952DBF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IVT2015 - šablona prezentace </Template>
  <TotalTime>4709</TotalTime>
  <Words>435</Words>
  <Application>Microsoft Office PowerPoint</Application>
  <PresentationFormat>Širokoúhlá obrazovka</PresentationFormat>
  <Paragraphs>84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SimSun</vt:lpstr>
      <vt:lpstr>Arial</vt:lpstr>
      <vt:lpstr>Calibri</vt:lpstr>
      <vt:lpstr>Times New Roman</vt:lpstr>
      <vt:lpstr>AC šablona prezentace standard</vt:lpstr>
      <vt:lpstr>Standard Obsah</vt:lpstr>
      <vt:lpstr>Standard Záhlaví části</vt:lpstr>
      <vt:lpstr>Závěr</vt:lpstr>
      <vt:lpstr>Light Obsah</vt:lpstr>
      <vt:lpstr>ITS z pohledu ŘSD   </vt:lpstr>
      <vt:lpstr>Není ITS jako ITS</vt:lpstr>
      <vt:lpstr>ITS z pohledu ŘSD ČR</vt:lpstr>
      <vt:lpstr>Kooperativní ITS</vt:lpstr>
      <vt:lpstr>Zpátky k ITS</vt:lpstr>
      <vt:lpstr>Zpátky k IT ŘSD ČR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ROWANet  - současný stav a další rozvoj sítě</dc:title>
  <dc:creator>Vejmělek Petr</dc:creator>
  <cp:lastModifiedBy>Jan Pejchal</cp:lastModifiedBy>
  <cp:revision>40</cp:revision>
  <dcterms:created xsi:type="dcterms:W3CDTF">2015-07-02T06:05:21Z</dcterms:created>
  <dcterms:modified xsi:type="dcterms:W3CDTF">2017-08-03T06:36:09Z</dcterms:modified>
</cp:coreProperties>
</file>